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88" r:id="rId4"/>
    <p:sldId id="301" r:id="rId5"/>
    <p:sldId id="304" r:id="rId6"/>
    <p:sldId id="305" r:id="rId7"/>
    <p:sldId id="306" r:id="rId8"/>
    <p:sldId id="307" r:id="rId9"/>
    <p:sldId id="309" r:id="rId10"/>
    <p:sldId id="308" r:id="rId11"/>
    <p:sldId id="310" r:id="rId12"/>
    <p:sldId id="311" r:id="rId13"/>
    <p:sldId id="312" r:id="rId14"/>
    <p:sldId id="313" r:id="rId15"/>
    <p:sldId id="314" r:id="rId16"/>
    <p:sldId id="326" r:id="rId17"/>
    <p:sldId id="327" r:id="rId18"/>
    <p:sldId id="315" r:id="rId19"/>
    <p:sldId id="282" r:id="rId20"/>
    <p:sldId id="316" r:id="rId21"/>
    <p:sldId id="317" r:id="rId22"/>
    <p:sldId id="319" r:id="rId23"/>
    <p:sldId id="320" r:id="rId24"/>
    <p:sldId id="322" r:id="rId25"/>
    <p:sldId id="323" r:id="rId26"/>
    <p:sldId id="324" r:id="rId27"/>
    <p:sldId id="325" r:id="rId28"/>
    <p:sldId id="318" r:id="rId29"/>
    <p:sldId id="264" r:id="rId30"/>
    <p:sldId id="260" r:id="rId31"/>
    <p:sldId id="276" r:id="rId32"/>
    <p:sldId id="293" r:id="rId33"/>
    <p:sldId id="292" r:id="rId34"/>
    <p:sldId id="328" r:id="rId35"/>
    <p:sldId id="321" r:id="rId36"/>
    <p:sldId id="295" r:id="rId37"/>
    <p:sldId id="297" r:id="rId38"/>
    <p:sldId id="274" r:id="rId39"/>
    <p:sldId id="268" r:id="rId40"/>
    <p:sldId id="267" r:id="rId41"/>
    <p:sldId id="300" r:id="rId42"/>
    <p:sldId id="278" r:id="rId43"/>
    <p:sldId id="265" r:id="rId44"/>
    <p:sldId id="259" r:id="rId45"/>
  </p:sldIdLst>
  <p:sldSz cx="9144000" cy="6858000" type="screen4x3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EDF4"/>
    <a:srgbClr val="E2E2E2"/>
    <a:srgbClr val="9E27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35" autoAdjust="0"/>
    <p:restoredTop sz="95000" autoAdjust="0"/>
  </p:normalViewPr>
  <p:slideViewPr>
    <p:cSldViewPr>
      <p:cViewPr varScale="1">
        <p:scale>
          <a:sx n="82" d="100"/>
          <a:sy n="82" d="100"/>
        </p:scale>
        <p:origin x="-148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              </a:t>
            </a:r>
            <a:r>
              <a:rPr lang="cs-CZ" b="1" dirty="0"/>
              <a:t>POČET ZÁSAHŮ V ROCE 2022</a:t>
            </a:r>
          </a:p>
        </c:rich>
      </c:tx>
      <c:layout>
        <c:manualLayout>
          <c:xMode val="edge"/>
          <c:yMode val="edge"/>
          <c:x val="0.1957777777777778"/>
          <c:y val="4.6296296296296335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33-49D0-8382-A5E5F8B8F671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233-49D0-8382-A5E5F8B8F671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233-49D0-8382-A5E5F8B8F671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233-49D0-8382-A5E5F8B8F671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233-49D0-8382-A5E5F8B8F671}"/>
              </c:ext>
            </c:extLst>
          </c:dPt>
          <c:cat>
            <c:strRef>
              <c:f>List1!$K$10:$K$14</c:f>
              <c:strCache>
                <c:ptCount val="5"/>
                <c:pt idx="0">
                  <c:v>POŽÁR </c:v>
                </c:pt>
                <c:pt idx="1">
                  <c:v>TECHNICKÁ POMOC</c:v>
                </c:pt>
                <c:pt idx="2">
                  <c:v>OSTATNÍ POMOC</c:v>
                </c:pt>
                <c:pt idx="3">
                  <c:v>ÚNIK NEBEZPEČNÉ CHEMICKÉ LÁTKY</c:v>
                </c:pt>
                <c:pt idx="4">
                  <c:v>PLANÝ POPLACH</c:v>
                </c:pt>
              </c:strCache>
            </c:strRef>
          </c:cat>
          <c:val>
            <c:numRef>
              <c:f>List1!$L$10:$L$14</c:f>
              <c:numCache>
                <c:formatCode>General</c:formatCode>
                <c:ptCount val="5"/>
                <c:pt idx="0">
                  <c:v>27</c:v>
                </c:pt>
                <c:pt idx="1">
                  <c:v>8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33-49D0-8382-A5E5F8B8F671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E9785-B706-4378-8045-C346826499F0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88F4-66CC-4D87-ABFC-8A81C5ABE96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7749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B5FA2-C7AB-4C28-94B6-6A0EE43EB9FA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27CCA-8684-4AB2-8F34-B51E997DB1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96161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14D1-2B16-4EC1-9701-1E3C4D124D5C}" type="datetimeFigureOut">
              <a:rPr lang="cs-CZ" smtClean="0"/>
              <a:pPr/>
              <a:t>13.01.2023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13E9-07CD-4969-AF51-4D9872B7619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gif"/><Relationship Id="rId7" Type="http://schemas.openxmlformats.org/officeDocument/2006/relationships/image" Target="../media/image5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2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31640" y="5157192"/>
            <a:ext cx="6400800" cy="1752600"/>
          </a:xfrm>
        </p:spPr>
        <p:txBody>
          <a:bodyPr>
            <a:normAutofit fontScale="77500" lnSpcReduction="20000"/>
          </a:bodyPr>
          <a:lstStyle/>
          <a:p>
            <a:endParaRPr lang="cs-CZ" sz="4800" b="1" dirty="0">
              <a:solidFill>
                <a:schemeClr val="bg1"/>
              </a:solidFill>
            </a:endParaRPr>
          </a:p>
          <a:p>
            <a:r>
              <a:rPr lang="cs-CZ" sz="4800" b="1" dirty="0">
                <a:solidFill>
                  <a:schemeClr val="bg1"/>
                </a:solidFill>
              </a:rPr>
              <a:t>VÝROČNÍ VALNÁ HROMADA</a:t>
            </a:r>
          </a:p>
          <a:p>
            <a:r>
              <a:rPr lang="cs-CZ" sz="4800" b="1" dirty="0">
                <a:solidFill>
                  <a:schemeClr val="bg1"/>
                </a:solidFill>
              </a:rPr>
              <a:t>13. 1. 2023</a:t>
            </a:r>
          </a:p>
          <a:p>
            <a:endParaRPr lang="cs-CZ" sz="48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B11BAB5-976D-2868-9554-8F239A4AB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0"/>
            <a:ext cx="8460432" cy="5229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ED3C759-6225-2E17-7F4A-FE3C2A0E5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96" y="5363108"/>
            <a:ext cx="1340768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B867ACA6-2E1A-FCDF-01F6-EC4E4F7E11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55972" y="2754426"/>
            <a:ext cx="3951288" cy="2963466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99C80EF9-F714-3DD5-FCD8-1FAA6240FF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92819" y="3136615"/>
            <a:ext cx="3951288" cy="2224575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678F07EB-0BDC-8D2C-932A-9742FE663D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952" y="2060848"/>
            <a:ext cx="3005733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4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5A5607E5-7197-C34E-0466-7A622144B0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B3BA24DD-554C-5071-B2B0-2ADCE80F7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635448"/>
            <a:ext cx="4163955" cy="3122966"/>
          </a:xfrm>
          <a:prstGeom prst="rect">
            <a:avLst/>
          </a:prstGeom>
        </p:spPr>
      </p:pic>
      <p:sp>
        <p:nvSpPr>
          <p:cNvPr id="21" name="Zástupný obsah 20">
            <a:extLst>
              <a:ext uri="{FF2B5EF4-FFF2-40B4-BE49-F238E27FC236}">
                <a16:creationId xmlns:a16="http://schemas.microsoft.com/office/drawing/2014/main" xmlns="" id="{ADDC122C-1F0B-F859-034D-7A3D382427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80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761B5067-28C0-FE90-347F-39013A62A1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3012759"/>
            <a:ext cx="4041775" cy="2275519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51F1D90F-F083-6961-1F5A-180C92919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13206"/>
            <a:ext cx="4040188" cy="2274625"/>
          </a:xfrm>
        </p:spPr>
      </p:pic>
    </p:spTree>
    <p:extLst>
      <p:ext uri="{BB962C8B-B14F-4D97-AF65-F5344CB8AC3E}">
        <p14:creationId xmlns:p14="http://schemas.microsoft.com/office/powerpoint/2010/main" xmlns="" val="8597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39EA240A-3EE5-85E9-A222-712725BC87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24561704-B6B4-DEC1-C0D7-8EDB2465A3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xmlns="" val="28829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D2A4D598-8B31-3B73-F3E6-52DE6C2EFB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D4364C31-6E4F-F40D-47EE-D3DEF741A8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3013770"/>
            <a:ext cx="4041775" cy="2273498"/>
          </a:xfrm>
        </p:spPr>
      </p:pic>
    </p:spTree>
    <p:extLst>
      <p:ext uri="{BB962C8B-B14F-4D97-AF65-F5344CB8AC3E}">
        <p14:creationId xmlns:p14="http://schemas.microsoft.com/office/powerpoint/2010/main" xmlns="" val="1644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1EBF778E-66B8-F65D-1FE4-520C6B0A8E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2C3C88D1-690D-DE4B-3381-F8B733376C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4613" y="2174875"/>
            <a:ext cx="2222599" cy="3951288"/>
          </a:xfrm>
        </p:spPr>
      </p:pic>
    </p:spTree>
    <p:extLst>
      <p:ext uri="{BB962C8B-B14F-4D97-AF65-F5344CB8AC3E}">
        <p14:creationId xmlns:p14="http://schemas.microsoft.com/office/powerpoint/2010/main" xmlns="" val="8017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554" y="266362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54" y="1628800"/>
            <a:ext cx="82092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62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554" y="266362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857" y="1628800"/>
            <a:ext cx="6840252" cy="45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1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554" y="266362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54" y="1628800"/>
            <a:ext cx="82092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1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23032" y="5715545"/>
            <a:ext cx="5777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Přehled obcí kde jsme zasahovali: Čakovičky, Kostelec nad Labem, Kralupy nad Vltavou, Křenek, Konětopy, Lhota, Libiš, Mratín, Měšice, Neratovice, Ovčáry, Tišice, Všetaty, Hřensko, Zápy a Záryby.</a:t>
            </a:r>
            <a:endParaRPr lang="cs-CZ" sz="1600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xmlns="" id="{C30F8997-F0EB-6657-B814-B47568DCF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2402118"/>
              </p:ext>
            </p:extLst>
          </p:nvPr>
        </p:nvGraphicFramePr>
        <p:xfrm>
          <a:off x="755576" y="1836649"/>
          <a:ext cx="3168352" cy="2998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4044">
                  <a:extLst>
                    <a:ext uri="{9D8B030D-6E8A-4147-A177-3AD203B41FA5}">
                      <a16:colId xmlns:a16="http://schemas.microsoft.com/office/drawing/2014/main" xmlns="" val="1000374538"/>
                    </a:ext>
                  </a:extLst>
                </a:gridCol>
                <a:gridCol w="1364308">
                  <a:extLst>
                    <a:ext uri="{9D8B030D-6E8A-4147-A177-3AD203B41FA5}">
                      <a16:colId xmlns:a16="http://schemas.microsoft.com/office/drawing/2014/main" xmlns="" val="3152986114"/>
                    </a:ext>
                  </a:extLst>
                </a:gridCol>
              </a:tblGrid>
              <a:tr h="317636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sng" strike="noStrike" dirty="0">
                          <a:effectLst/>
                        </a:rPr>
                        <a:t>Typ události</a:t>
                      </a:r>
                      <a:endParaRPr lang="cs-CZ" sz="1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sng" strike="noStrike" dirty="0">
                          <a:effectLst/>
                        </a:rPr>
                        <a:t>Počet</a:t>
                      </a:r>
                      <a:endParaRPr lang="cs-CZ" sz="1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1155579"/>
                  </a:ext>
                </a:extLst>
              </a:tr>
              <a:tr h="40985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u="none" strike="noStrike" dirty="0">
                          <a:effectLst/>
                        </a:rPr>
                        <a:t>POŽÁR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none" strike="noStrike" dirty="0">
                          <a:effectLst/>
                        </a:rPr>
                        <a:t>27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4758961"/>
                  </a:ext>
                </a:extLst>
              </a:tr>
              <a:tr h="67258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u="none" strike="noStrike">
                          <a:effectLst/>
                        </a:rPr>
                        <a:t>TECHNICKÁ POMOC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none" strike="noStrike" dirty="0">
                          <a:effectLst/>
                        </a:rPr>
                        <a:t>8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6073782"/>
                  </a:ext>
                </a:extLst>
              </a:tr>
              <a:tr h="317636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u="none" strike="noStrike" dirty="0">
                          <a:effectLst/>
                        </a:rPr>
                        <a:t>OSTATNÍ POMOC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2116832"/>
                  </a:ext>
                </a:extLst>
              </a:tr>
              <a:tr h="635273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u="none" strike="noStrike" dirty="0">
                          <a:effectLst/>
                        </a:rPr>
                        <a:t>ÚNIK NEBEZPEČNÉ CHEMICKÉ LÁTKY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9454377"/>
                  </a:ext>
                </a:extLst>
              </a:tr>
              <a:tr h="317636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u="none" strike="noStrike">
                          <a:effectLst/>
                        </a:rPr>
                        <a:t>PLANÝ POPLACH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3500379"/>
                  </a:ext>
                </a:extLst>
              </a:tr>
              <a:tr h="327882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800" b="1" u="none" strike="noStrike">
                          <a:effectLst/>
                        </a:rPr>
                        <a:t>CELKEM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u="none" strike="noStrike" dirty="0">
                          <a:effectLst/>
                        </a:rPr>
                        <a:t>38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8166407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xmlns="" id="{256DFB45-11EE-7782-5118-6C9D014FE7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5755431"/>
              </p:ext>
            </p:extLst>
          </p:nvPr>
        </p:nvGraphicFramePr>
        <p:xfrm>
          <a:off x="4050490" y="1836649"/>
          <a:ext cx="4841989" cy="3878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8810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PROGRAM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5076056" y="1916832"/>
            <a:ext cx="3672408" cy="4392488"/>
          </a:xfrm>
        </p:spPr>
        <p:txBody>
          <a:bodyPr>
            <a:normAutofit/>
          </a:bodyPr>
          <a:lstStyle/>
          <a:p>
            <a:r>
              <a:rPr lang="cs-CZ" sz="3000" dirty="0"/>
              <a:t>Volba delegáta</a:t>
            </a:r>
          </a:p>
          <a:p>
            <a:r>
              <a:rPr lang="cs-CZ" sz="3000" dirty="0"/>
              <a:t>Návrh činnosti pro 2023</a:t>
            </a:r>
          </a:p>
          <a:p>
            <a:r>
              <a:rPr lang="cs-CZ" sz="3000" dirty="0"/>
              <a:t>Návrh rozpočtů pro 2023</a:t>
            </a:r>
          </a:p>
          <a:p>
            <a:r>
              <a:rPr lang="cs-CZ" sz="3000" dirty="0"/>
              <a:t>Diskuze</a:t>
            </a:r>
          </a:p>
          <a:p>
            <a:r>
              <a:rPr lang="cs-CZ" sz="3000" dirty="0"/>
              <a:t>Usnesení</a:t>
            </a:r>
          </a:p>
          <a:p>
            <a:r>
              <a:rPr lang="cs-CZ" sz="3000" dirty="0"/>
              <a:t>Závěr</a:t>
            </a:r>
          </a:p>
        </p:txBody>
      </p:sp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9" name="Zástupný symbol pro obsah 7"/>
          <p:cNvSpPr txBox="1">
            <a:spLocks/>
          </p:cNvSpPr>
          <p:nvPr/>
        </p:nvSpPr>
        <p:spPr>
          <a:xfrm>
            <a:off x="467544" y="1916832"/>
            <a:ext cx="4392488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Zahájení a přivítání hostů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Program a jeho schválení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Zpráva o činnosti za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Zpráva o hospodaření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/>
              <a:t>Ocenění členů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/>
              <a:t>Hřensko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cs-CZ" sz="2400" dirty="0"/>
          </a:p>
          <a:p>
            <a:pPr>
              <a:spcBef>
                <a:spcPct val="20000"/>
              </a:spcBef>
              <a:defRPr/>
            </a:pPr>
            <a:endParaRPr lang="cs-CZ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4B7964E0-E384-120E-C39F-9EEA8C1C5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1650" y="2668786"/>
            <a:ext cx="3951288" cy="2963466"/>
          </a:xfr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xmlns="" id="{DB359017-AA22-AC04-E5E4-B8F5EF4D90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89475" y="2667992"/>
            <a:ext cx="3951288" cy="2963466"/>
          </a:xfrm>
        </p:spPr>
      </p:pic>
    </p:spTree>
    <p:extLst>
      <p:ext uri="{BB962C8B-B14F-4D97-AF65-F5344CB8AC3E}">
        <p14:creationId xmlns:p14="http://schemas.microsoft.com/office/powerpoint/2010/main" xmlns="" val="17256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7AC9AE23-08C2-6318-D647-4F0712702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11691"/>
            <a:ext cx="4040188" cy="2277655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BEDAFDC8-E8A7-5156-71AA-03690583F8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3011244"/>
            <a:ext cx="4041775" cy="2278550"/>
          </a:xfrm>
        </p:spPr>
      </p:pic>
    </p:spTree>
    <p:extLst>
      <p:ext uri="{BB962C8B-B14F-4D97-AF65-F5344CB8AC3E}">
        <p14:creationId xmlns:p14="http://schemas.microsoft.com/office/powerpoint/2010/main" xmlns="" val="7993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C1416BFA-FE20-3B57-36CF-9FF379F586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496BAA2D-A331-7364-F415-7C8B6A349A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13938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C8C508B3-B709-407D-290F-517B91545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1650" y="2668786"/>
            <a:ext cx="3951288" cy="2963466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5E7DB6C6-E35D-B05D-38F1-1EB8F226DD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29451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BA1F197B-DFF8-98A6-07DE-FB3FA196B2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xmlns="" id="{892AEACF-DD6D-DBF2-B532-FA88C6B2D2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33738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0E75D3D9-5C95-FD6F-C7BA-BF82F31DD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673F990F-3812-BFBF-A411-9FA6A3A046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39418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80471547-8935-4831-FB84-5C242A4B44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03790"/>
            <a:ext cx="4040188" cy="2693458"/>
          </a:xfr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xmlns="" id="{0D57A59D-5458-9F6B-2537-5E264199B8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803261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xmlns="" val="35791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D4B24EDE-90A3-2C5D-86ED-C2DF7156B9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175584"/>
            <a:ext cx="2634192" cy="3950579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B96AE7CF-E17F-BFA1-DA7D-D27F6A93F3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198" y="2174875"/>
            <a:ext cx="2634192" cy="3951288"/>
          </a:xfrm>
        </p:spPr>
      </p:pic>
    </p:spTree>
    <p:extLst>
      <p:ext uri="{BB962C8B-B14F-4D97-AF65-F5344CB8AC3E}">
        <p14:creationId xmlns:p14="http://schemas.microsoft.com/office/powerpoint/2010/main" xmlns="" val="20413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554" y="266362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54" y="1628800"/>
            <a:ext cx="82092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O HOSPODAŘENÍ </a:t>
            </a:r>
            <a:r>
              <a:rPr lang="cs-CZ" sz="3600" b="1" dirty="0" smtClean="0">
                <a:solidFill>
                  <a:schemeClr val="bg1"/>
                </a:solidFill>
              </a:rPr>
              <a:t>SDH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1403648" y="1997150"/>
            <a:ext cx="1738536" cy="639762"/>
          </a:xfrm>
        </p:spPr>
        <p:txBody>
          <a:bodyPr>
            <a:normAutofit/>
          </a:bodyPr>
          <a:lstStyle/>
          <a:p>
            <a:r>
              <a:rPr lang="cs-CZ" sz="2800" dirty="0"/>
              <a:t>pokladna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013177" y="1997150"/>
            <a:ext cx="2447255" cy="639762"/>
          </a:xfrm>
        </p:spPr>
        <p:txBody>
          <a:bodyPr>
            <a:noAutofit/>
          </a:bodyPr>
          <a:lstStyle/>
          <a:p>
            <a:r>
              <a:rPr lang="cs-CZ" sz="2800" dirty="0"/>
              <a:t>vkladový účet</a:t>
            </a:r>
          </a:p>
        </p:txBody>
      </p:sp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8714077"/>
              </p:ext>
            </p:extLst>
          </p:nvPr>
        </p:nvGraphicFramePr>
        <p:xfrm>
          <a:off x="899592" y="4321904"/>
          <a:ext cx="324036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Počáteční</a:t>
                      </a:r>
                      <a:r>
                        <a:rPr lang="cs-CZ" baseline="0" dirty="0"/>
                        <a:t> stav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      </a:t>
                      </a:r>
                      <a:r>
                        <a:rPr lang="cs-CZ" dirty="0" smtClean="0"/>
                        <a:t>2</a:t>
                      </a:r>
                      <a:r>
                        <a:rPr lang="cs-CZ" baseline="0" dirty="0" smtClean="0"/>
                        <a:t> 549</a:t>
                      </a:r>
                      <a:r>
                        <a:rPr lang="cs-CZ" dirty="0" smtClean="0"/>
                        <a:t>,00 Kč</a:t>
                      </a:r>
                      <a:endParaRPr lang="cs-CZ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Příjem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    </a:t>
                      </a:r>
                      <a:r>
                        <a:rPr lang="cs-CZ" dirty="0" smtClean="0"/>
                        <a:t>7 </a:t>
                      </a:r>
                      <a:r>
                        <a:rPr lang="cs-CZ" dirty="0"/>
                        <a:t>6</a:t>
                      </a:r>
                      <a:r>
                        <a:rPr lang="cs-CZ" dirty="0" smtClean="0"/>
                        <a:t>00,00 </a:t>
                      </a:r>
                      <a:r>
                        <a:rPr lang="cs-CZ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Výdej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      8 </a:t>
                      </a:r>
                      <a:r>
                        <a:rPr lang="cs-CZ" dirty="0" smtClean="0"/>
                        <a:t>580,00 </a:t>
                      </a:r>
                      <a:r>
                        <a:rPr lang="cs-CZ" baseline="0" dirty="0"/>
                        <a:t>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Konečný stav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      </a:t>
                      </a:r>
                      <a:r>
                        <a:rPr lang="cs-CZ" b="1" dirty="0" smtClean="0"/>
                        <a:t>1</a:t>
                      </a:r>
                      <a:r>
                        <a:rPr lang="cs-CZ" b="1" baseline="0" dirty="0" smtClean="0"/>
                        <a:t> 569</a:t>
                      </a:r>
                      <a:r>
                        <a:rPr lang="cs-CZ" b="1" dirty="0" smtClean="0"/>
                        <a:t>,00</a:t>
                      </a:r>
                      <a:r>
                        <a:rPr lang="cs-CZ" b="1" baseline="0" dirty="0" smtClean="0"/>
                        <a:t> </a:t>
                      </a:r>
                      <a:r>
                        <a:rPr lang="cs-CZ" b="1" baseline="0" dirty="0"/>
                        <a:t>Kč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1207796"/>
              </p:ext>
            </p:extLst>
          </p:nvPr>
        </p:nvGraphicFramePr>
        <p:xfrm>
          <a:off x="5148064" y="4321904"/>
          <a:ext cx="324036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Počáteční stav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129 240,16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Příjem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cs-CZ" dirty="0" smtClean="0"/>
                        <a:t>102 016,17 </a:t>
                      </a:r>
                      <a:r>
                        <a:rPr lang="cs-CZ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Výdej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aseline="0" dirty="0"/>
                        <a:t>   </a:t>
                      </a:r>
                      <a:r>
                        <a:rPr lang="cs-CZ" baseline="0" dirty="0" smtClean="0"/>
                        <a:t>48 578,19 </a:t>
                      </a:r>
                      <a:r>
                        <a:rPr lang="cs-CZ" baseline="0" dirty="0"/>
                        <a:t>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Konečný stav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  </a:t>
                      </a:r>
                      <a:r>
                        <a:rPr lang="cs-CZ" b="1" dirty="0" smtClean="0"/>
                        <a:t>182 678,14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290" name="Picture 2" descr="https://encrypted-tbn0.gstatic.com/images?q=tbn:ANd9GcRRRT-35tKH3ZTjd7DgRXnwBxzb3EbcxZEBczGoNie__1yszAq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1352" y="2348880"/>
            <a:ext cx="2488800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554" y="266362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54" y="1628800"/>
            <a:ext cx="82092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1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OCENĚNÍ  </a:t>
            </a:r>
            <a:r>
              <a:rPr lang="cs-CZ" sz="3600" b="1" dirty="0" err="1">
                <a:solidFill>
                  <a:schemeClr val="bg1"/>
                </a:solidFill>
              </a:rPr>
              <a:t>ČLEN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3" name="Zástupný symbol pro text 6"/>
          <p:cNvSpPr txBox="1">
            <a:spLocks/>
          </p:cNvSpPr>
          <p:nvPr/>
        </p:nvSpPr>
        <p:spPr>
          <a:xfrm>
            <a:off x="1115616" y="214116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400" dirty="0"/>
              <a:t>Poděkování SDH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Zástupný symbol pro obsah 8"/>
          <p:cNvSpPr txBox="1">
            <a:spLocks/>
          </p:cNvSpPr>
          <p:nvPr/>
        </p:nvSpPr>
        <p:spPr>
          <a:xfrm>
            <a:off x="1115616" y="2996952"/>
            <a:ext cx="5256584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b="1" dirty="0"/>
              <a:t>Pavlu TOMEŠOVI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b="1" dirty="0"/>
              <a:t>Martinu TRNKOVI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b="1" dirty="0"/>
              <a:t>Maxmiliánu KARELLOVI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b="1" dirty="0"/>
              <a:t>Radimu ZURYNKOVI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b="1" dirty="0"/>
              <a:t>Michalu </a:t>
            </a:r>
            <a:r>
              <a:rPr lang="cs-CZ" sz="2800" b="1" dirty="0" smtClean="0"/>
              <a:t>VÍTKOVI</a:t>
            </a:r>
            <a:endParaRPr lang="cs-CZ" sz="2800" b="1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246" y="1988840"/>
            <a:ext cx="3963600" cy="2246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OCENĚNÍ  </a:t>
            </a:r>
            <a:r>
              <a:rPr lang="cs-CZ" sz="3600" b="1" dirty="0" err="1">
                <a:solidFill>
                  <a:schemeClr val="bg1"/>
                </a:solidFill>
              </a:rPr>
              <a:t>ČLEN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1" name="Zástupný symbol pro obsah 8"/>
          <p:cNvSpPr txBox="1">
            <a:spLocks/>
          </p:cNvSpPr>
          <p:nvPr/>
        </p:nvSpPr>
        <p:spPr>
          <a:xfrm>
            <a:off x="3923929" y="3212976"/>
            <a:ext cx="5112568" cy="215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b="1" dirty="0"/>
              <a:t>Josefu BRODŇANSKÉMU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b="1" dirty="0"/>
              <a:t>Jakubovi BALOUNOVI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b="1" dirty="0"/>
              <a:t>Josefu CHALUPOVI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b="1" dirty="0"/>
              <a:t>Františku ŠVANDRLÍKOVI</a:t>
            </a:r>
            <a:endParaRPr lang="cs-CZ" sz="28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  <p:sp>
        <p:nvSpPr>
          <p:cNvPr id="3" name="Obdélník 2"/>
          <p:cNvSpPr/>
          <p:nvPr/>
        </p:nvSpPr>
        <p:spPr>
          <a:xfrm>
            <a:off x="3995936" y="2276872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Čestné uznání SDH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8" y="2007891"/>
            <a:ext cx="39624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8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OCENĚNÍ  </a:t>
            </a:r>
            <a:r>
              <a:rPr lang="cs-CZ" sz="3600" b="1" dirty="0" err="1">
                <a:solidFill>
                  <a:schemeClr val="bg1"/>
                </a:solidFill>
              </a:rPr>
              <a:t>ČLEN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0" name="Zástupný symbol pro text 6"/>
          <p:cNvSpPr txBox="1">
            <a:spLocks/>
          </p:cNvSpPr>
          <p:nvPr/>
        </p:nvSpPr>
        <p:spPr>
          <a:xfrm>
            <a:off x="3851920" y="227687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400" dirty="0"/>
              <a:t>Medaile Za zásluhy</a:t>
            </a:r>
            <a:endParaRPr kumimoji="0" lang="cs-CZ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3923929" y="3212976"/>
            <a:ext cx="5112568" cy="215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b="1" dirty="0"/>
              <a:t>Květoslavě TOMEŠOVÉ</a:t>
            </a:r>
            <a:endParaRPr lang="cs-CZ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b="1" dirty="0"/>
              <a:t>Andree CHALUPOVÉ</a:t>
            </a:r>
            <a:endParaRPr lang="cs-CZ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b="1" dirty="0"/>
              <a:t>Daně CERHOVÉ</a:t>
            </a:r>
            <a:endParaRPr lang="cs-CZ" sz="3200" dirty="0"/>
          </a:p>
        </p:txBody>
      </p:sp>
      <p:pic>
        <p:nvPicPr>
          <p:cNvPr id="6" name="Picture 4" descr="OSH Benešov | Okresní sdružení dobrovolných hasičů">
            <a:extLst>
              <a:ext uri="{FF2B5EF4-FFF2-40B4-BE49-F238E27FC236}">
                <a16:creationId xmlns:a16="http://schemas.microsoft.com/office/drawing/2014/main" xmlns="" id="{A87612BE-2856-9753-5DE5-D25FBB46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70" y="1628800"/>
            <a:ext cx="2880320" cy="38484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64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OCENĚNÍ  </a:t>
            </a:r>
            <a:r>
              <a:rPr lang="cs-CZ" sz="3600" b="1" dirty="0" err="1">
                <a:solidFill>
                  <a:schemeClr val="bg1"/>
                </a:solidFill>
              </a:rPr>
              <a:t>ČLEN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0" name="Zástupný symbol pro text 6"/>
          <p:cNvSpPr txBox="1">
            <a:spLocks/>
          </p:cNvSpPr>
          <p:nvPr/>
        </p:nvSpPr>
        <p:spPr>
          <a:xfrm>
            <a:off x="1187624" y="227687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400" dirty="0"/>
              <a:t>Medaile svatého Floriána</a:t>
            </a:r>
            <a:endParaRPr kumimoji="0" lang="cs-CZ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1259632" y="3212976"/>
            <a:ext cx="5112568" cy="215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400" b="1" dirty="0"/>
              <a:t>Petru TOMEŠOVI</a:t>
            </a:r>
            <a:endParaRPr lang="cs-CZ" sz="34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  <p:pic>
        <p:nvPicPr>
          <p:cNvPr id="8" name="Picture 4" descr="Sdružení hasičů Čech, Moravy a Slezska - Medaile sv. Floriána : Spolkové  vyznamenání a dekorace [1993-souč.]">
            <a:extLst>
              <a:ext uri="{FF2B5EF4-FFF2-40B4-BE49-F238E27FC236}">
                <a16:creationId xmlns:a16="http://schemas.microsoft.com/office/drawing/2014/main" xmlns="" id="{0524A3D9-0264-BDA1-1CCC-E92EE38E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1772816"/>
            <a:ext cx="2333626" cy="44862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55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OCENĚNÍ  </a:t>
            </a:r>
            <a:r>
              <a:rPr lang="cs-CZ" sz="3600" b="1" dirty="0" err="1">
                <a:solidFill>
                  <a:schemeClr val="bg1"/>
                </a:solidFill>
              </a:rPr>
              <a:t>ČLEN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3" name="Zástupný symbol pro text 6"/>
          <p:cNvSpPr txBox="1">
            <a:spLocks/>
          </p:cNvSpPr>
          <p:nvPr/>
        </p:nvSpPr>
        <p:spPr>
          <a:xfrm>
            <a:off x="1115616" y="214116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400" dirty="0" smtClean="0"/>
              <a:t>Zvláštní poděkování </a:t>
            </a:r>
            <a:r>
              <a:rPr lang="cs-CZ" sz="2400" dirty="0"/>
              <a:t>SDH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Zástupný symbol pro obsah 8"/>
          <p:cNvSpPr txBox="1">
            <a:spLocks/>
          </p:cNvSpPr>
          <p:nvPr/>
        </p:nvSpPr>
        <p:spPr>
          <a:xfrm>
            <a:off x="1115616" y="2996952"/>
            <a:ext cx="5256584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400" y="1571612"/>
            <a:ext cx="3963600" cy="2246040"/>
          </a:xfrm>
          <a:prstGeom prst="rect">
            <a:avLst/>
          </a:prstGeom>
        </p:spPr>
      </p:pic>
      <p:sp>
        <p:nvSpPr>
          <p:cNvPr id="8" name="Zástupný symbol pro obsah 8"/>
          <p:cNvSpPr txBox="1">
            <a:spLocks/>
          </p:cNvSpPr>
          <p:nvPr/>
        </p:nvSpPr>
        <p:spPr>
          <a:xfrm>
            <a:off x="1259632" y="3212976"/>
            <a:ext cx="5112568" cy="215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3400" b="1" dirty="0" smtClean="0"/>
              <a:t>Jaroslavu HOUDKOVI</a:t>
            </a:r>
            <a:endParaRPr lang="cs-CZ" sz="34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PŘESTÁVKA</a:t>
            </a:r>
            <a:endParaRPr lang="cs-CZ" sz="3600" b="1" cap="all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0117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10" name="Zástupný symbol pro text 6"/>
          <p:cNvSpPr txBox="1">
            <a:spLocks/>
          </p:cNvSpPr>
          <p:nvPr/>
        </p:nvSpPr>
        <p:spPr>
          <a:xfrm>
            <a:off x="1187624" y="227687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1259632" y="3212976"/>
            <a:ext cx="5112568" cy="215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800" b="1" dirty="0"/>
          </a:p>
        </p:txBody>
      </p:sp>
      <p:pic>
        <p:nvPicPr>
          <p:cNvPr id="8" name="Obrázek 7" descr="C:\Users\HP\Desktop\20230113_1048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857364"/>
            <a:ext cx="5760720" cy="431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070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616" y="44624"/>
            <a:ext cx="9152616" cy="6538345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527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HŘENSKO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3F07F3B-8F81-765F-E6CD-9B6FDE4F0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800200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2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VOLBA  </a:t>
            </a:r>
            <a:r>
              <a:rPr lang="cs-CZ" sz="3600" b="1" dirty="0" err="1">
                <a:solidFill>
                  <a:schemeClr val="bg1"/>
                </a:solidFill>
              </a:rPr>
              <a:t>DELEGÁT</a:t>
            </a:r>
            <a:r>
              <a:rPr lang="cs-CZ" sz="3600" b="1" cap="all" dirty="0" err="1">
                <a:solidFill>
                  <a:schemeClr val="bg1"/>
                </a:solidFill>
              </a:rPr>
              <a:t>ů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690763" y="2852936"/>
            <a:ext cx="5473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návrh výboru</a:t>
            </a:r>
          </a:p>
          <a:p>
            <a:endParaRPr lang="cs-CZ" dirty="0"/>
          </a:p>
          <a:p>
            <a:pPr algn="ctr"/>
            <a:r>
              <a:rPr lang="cs-CZ" sz="3600" b="1" dirty="0"/>
              <a:t>Jaroslav HOUDEK</a:t>
            </a:r>
          </a:p>
          <a:p>
            <a:pPr algn="ctr"/>
            <a:r>
              <a:rPr lang="cs-CZ" sz="3600" b="1" dirty="0"/>
              <a:t>Karel CERHA</a:t>
            </a:r>
          </a:p>
        </p:txBody>
      </p:sp>
    </p:spTree>
    <p:extLst>
      <p:ext uri="{BB962C8B-B14F-4D97-AF65-F5344CB8AC3E}">
        <p14:creationId xmlns:p14="http://schemas.microsoft.com/office/powerpoint/2010/main" xmlns="" val="42185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NÁVRH  ČINNOSTI - rozdělení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6" name="Zástupný symbol pro obsah 8"/>
          <p:cNvSpPr txBox="1">
            <a:spLocks/>
          </p:cNvSpPr>
          <p:nvPr/>
        </p:nvSpPr>
        <p:spPr>
          <a:xfrm>
            <a:off x="818257" y="1844824"/>
            <a:ext cx="6202015" cy="396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Školení</a:t>
            </a:r>
            <a:r>
              <a:rPr lang="cs-CZ" sz="2800" b="1" dirty="0"/>
              <a:t> a výcvik jednotky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noProof="0" dirty="0"/>
              <a:t>Údržba hasičárny</a:t>
            </a:r>
            <a:endParaRPr lang="cs-CZ" sz="1200" b="1" noProof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noProof="0" dirty="0"/>
              <a:t>Opravy a údržba techniky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cs-CZ" sz="2800" b="1" dirty="0"/>
              <a:t>Propagace SDH</a:t>
            </a:r>
            <a:endParaRPr lang="cs-CZ" sz="12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 b="1" noProof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56076" y="1844824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>
              <a:solidFill>
                <a:srgbClr val="7030A0"/>
              </a:solidFill>
            </a:endParaRPr>
          </a:p>
          <a:p>
            <a:endParaRPr lang="cs-CZ" i="1" dirty="0">
              <a:solidFill>
                <a:srgbClr val="7030A0"/>
              </a:solidFill>
            </a:endParaRPr>
          </a:p>
          <a:p>
            <a:endParaRPr lang="cs-CZ" i="1" dirty="0">
              <a:solidFill>
                <a:srgbClr val="7030A0"/>
              </a:solidFill>
            </a:endParaRPr>
          </a:p>
          <a:p>
            <a:r>
              <a:rPr lang="cs-CZ" i="1" dirty="0">
                <a:solidFill>
                  <a:srgbClr val="7030A0"/>
                </a:solidFill>
              </a:rPr>
              <a:t>Chlapský den                              13.5.</a:t>
            </a:r>
          </a:p>
          <a:p>
            <a:r>
              <a:rPr lang="cs-CZ" i="1" dirty="0">
                <a:solidFill>
                  <a:srgbClr val="7030A0"/>
                </a:solidFill>
              </a:rPr>
              <a:t>Dětský den                                   3.6.</a:t>
            </a:r>
          </a:p>
          <a:p>
            <a:r>
              <a:rPr lang="cs-CZ" i="1" dirty="0">
                <a:solidFill>
                  <a:srgbClr val="7030A0"/>
                </a:solidFill>
              </a:rPr>
              <a:t>Setkání Kostelců                          </a:t>
            </a:r>
            <a:r>
              <a:rPr lang="cs-CZ" i="1" dirty="0" smtClean="0">
                <a:solidFill>
                  <a:srgbClr val="7030A0"/>
                </a:solidFill>
              </a:rPr>
              <a:t>24.6</a:t>
            </a:r>
            <a:r>
              <a:rPr lang="cs-CZ" i="1" dirty="0">
                <a:solidFill>
                  <a:srgbClr val="7030A0"/>
                </a:solidFill>
              </a:rPr>
              <a:t>.</a:t>
            </a:r>
          </a:p>
          <a:p>
            <a:r>
              <a:rPr lang="cs-CZ" i="1" dirty="0">
                <a:solidFill>
                  <a:srgbClr val="7030A0"/>
                </a:solidFill>
              </a:rPr>
              <a:t>Rozloučení s prázdninami          2.9.</a:t>
            </a:r>
          </a:p>
        </p:txBody>
      </p:sp>
      <p:pic>
        <p:nvPicPr>
          <p:cNvPr id="17410" name="Picture 2" descr="http://2.bp.blogspot.com/_d7wcSvqNGHU/TUCgExYMhRI/AAAAAAAAIC0/b9QqZA6B_o4/s1600/Calendar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916832"/>
            <a:ext cx="911699" cy="536079"/>
          </a:xfrm>
          <a:prstGeom prst="rect">
            <a:avLst/>
          </a:prstGeom>
          <a:noFill/>
        </p:spPr>
      </p:pic>
      <p:pic>
        <p:nvPicPr>
          <p:cNvPr id="3076" name="Picture 4" descr="Na obrázku může být: one or more people , tree , child , plant , shoes a outdoor">
            <a:extLst>
              <a:ext uri="{FF2B5EF4-FFF2-40B4-BE49-F238E27FC236}">
                <a16:creationId xmlns:a16="http://schemas.microsoft.com/office/drawing/2014/main" xmlns="" id="{440B3443-5E42-4637-B5EA-CF52A509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ní k dispozici žádný popis fotky.">
            <a:extLst>
              <a:ext uri="{FF2B5EF4-FFF2-40B4-BE49-F238E27FC236}">
                <a16:creationId xmlns:a16="http://schemas.microsoft.com/office/drawing/2014/main" xmlns="" id="{AEC833AB-E71D-4AC7-BD2E-E865CE6D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205168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a obrázku může být: 7 people, people smiling , people sitting , people standing , table , shoes a indoor">
            <a:extLst>
              <a:ext uri="{FF2B5EF4-FFF2-40B4-BE49-F238E27FC236}">
                <a16:creationId xmlns:a16="http://schemas.microsoft.com/office/drawing/2014/main" xmlns="" id="{7D0DC4CD-E85D-457F-B5E7-43B7B772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702" y="4437112"/>
            <a:ext cx="1905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B0CB12B-DABF-EADE-CDC8-E285BC332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1606" y="4442626"/>
            <a:ext cx="2234410" cy="189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7230051B-7B20-1BE9-EFD1-DD38C779DD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E560DA38-8455-CDA6-500C-1733B6E84B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496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NÁVRH  ROZPOČTU </a:t>
            </a:r>
            <a:r>
              <a:rPr lang="cs-CZ" sz="3600" b="1" dirty="0" smtClean="0">
                <a:solidFill>
                  <a:schemeClr val="bg1"/>
                </a:solidFill>
              </a:rPr>
              <a:t>2023</a:t>
            </a:r>
            <a:endParaRPr lang="cs-CZ" sz="3600" b="1" dirty="0">
              <a:solidFill>
                <a:srgbClr val="FFFF00"/>
              </a:solidFill>
            </a:endParaRP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8434" name="Picture 2" descr="http://i.metro.cz/13/011/mecl6/JBS48631b_pen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960440" cy="3096344"/>
          </a:xfrm>
          <a:prstGeom prst="rect">
            <a:avLst/>
          </a:prstGeom>
          <a:noFill/>
        </p:spPr>
      </p:pic>
      <p:sp>
        <p:nvSpPr>
          <p:cNvPr id="7" name="Zástupný symbol pro obsah 8"/>
          <p:cNvSpPr txBox="1">
            <a:spLocks/>
          </p:cNvSpPr>
          <p:nvPr/>
        </p:nvSpPr>
        <p:spPr>
          <a:xfrm>
            <a:off x="818257" y="1799238"/>
            <a:ext cx="5913983" cy="35739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dirty="0"/>
              <a:t>Příjmy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Členské příspěvky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Sponzorské dary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Úroky</a:t>
            </a:r>
          </a:p>
          <a:p>
            <a:pPr lvl="1">
              <a:spcBef>
                <a:spcPct val="20000"/>
              </a:spcBef>
              <a:defRPr/>
            </a:pPr>
            <a:endParaRPr lang="cs-CZ" sz="2000" dirty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cs-CZ" sz="2800" b="1" dirty="0"/>
              <a:t>Výdaje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Odvod příspěvků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Nákup medailí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Nákupy na akce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18257" y="5754816"/>
            <a:ext cx="3410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Předpokládaný zůstatek:</a:t>
            </a:r>
          </a:p>
        </p:txBody>
      </p:sp>
      <p:sp>
        <p:nvSpPr>
          <p:cNvPr id="9" name="Obdélník 8"/>
          <p:cNvSpPr/>
          <p:nvPr/>
        </p:nvSpPr>
        <p:spPr>
          <a:xfrm>
            <a:off x="4283968" y="57548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/>
              <a:t>pokladna       cca    </a:t>
            </a:r>
            <a:r>
              <a:rPr lang="cs-CZ" sz="2000" b="1" dirty="0" smtClean="0"/>
              <a:t>3 989,00 </a:t>
            </a:r>
            <a:r>
              <a:rPr lang="cs-CZ" sz="2000" b="1" dirty="0"/>
              <a:t>Kč</a:t>
            </a:r>
          </a:p>
          <a:p>
            <a:r>
              <a:rPr lang="cs-CZ" sz="2000" b="1" dirty="0"/>
              <a:t>účet               cca  </a:t>
            </a:r>
            <a:r>
              <a:rPr lang="cs-CZ" sz="2000" b="1" dirty="0" smtClean="0"/>
              <a:t>133 250,16 </a:t>
            </a:r>
            <a:r>
              <a:rPr lang="cs-CZ" sz="2000" b="1" dirty="0"/>
              <a:t>Kč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TEZE  ROZPOČTU JSDH - 2023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8434" name="Picture 2" descr="http://i.metro.cz/13/011/mecl6/JBS48631b_pen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960440" cy="309634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115616" y="5545795"/>
            <a:ext cx="576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Navrhovaná výše    cca 450 000,00 Kč</a:t>
            </a:r>
          </a:p>
        </p:txBody>
      </p:sp>
      <p:sp>
        <p:nvSpPr>
          <p:cNvPr id="7" name="Zástupný symbol pro obsah 8"/>
          <p:cNvSpPr txBox="1">
            <a:spLocks/>
          </p:cNvSpPr>
          <p:nvPr/>
        </p:nvSpPr>
        <p:spPr>
          <a:xfrm>
            <a:off x="818257" y="1799238"/>
            <a:ext cx="5913983" cy="35739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dirty="0"/>
              <a:t>Mandatorní výdaje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energie, pojistné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cs-CZ" sz="2800" b="1" dirty="0"/>
              <a:t>Ochranné prostředky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Bundy, PSII, boty, trička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dirty="0"/>
              <a:t>Nákupy</a:t>
            </a:r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školení, výzbroj, nářadí, revize</a:t>
            </a:r>
            <a:endParaRPr lang="cs-CZ" sz="2800" b="1" dirty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cs-CZ" sz="2800" b="1" dirty="0"/>
              <a:t>Opravy a údržba</a:t>
            </a:r>
            <a:endParaRPr lang="cs-CZ" sz="2000" dirty="0"/>
          </a:p>
          <a:p>
            <a:pPr lvl="1">
              <a:spcBef>
                <a:spcPct val="20000"/>
              </a:spcBef>
              <a:defRPr/>
            </a:pPr>
            <a:r>
              <a:rPr lang="cs-CZ" sz="2000" dirty="0"/>
              <a:t>automobily, agregáty, přístroje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 b="1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cs-CZ" sz="28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7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DISKUSE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028" name="Picture 4" descr="Výsledek obrázku pro discus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412776"/>
            <a:ext cx="6899421" cy="54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542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USNESENÍ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sp>
        <p:nvSpPr>
          <p:cNvPr id="6" name="Zástupný symbol pro obsah 8"/>
          <p:cNvSpPr txBox="1">
            <a:spLocks/>
          </p:cNvSpPr>
          <p:nvPr/>
        </p:nvSpPr>
        <p:spPr>
          <a:xfrm>
            <a:off x="818257" y="1844824"/>
            <a:ext cx="6202015" cy="39604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Schvaluje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dirty="0"/>
              <a:t>Zprávy o činnosti a hospodaření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dirty="0"/>
              <a:t>Plán práce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800" b="1" noProof="0" dirty="0"/>
              <a:t>Volí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dirty="0"/>
              <a:t>Delegáty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endParaRPr lang="cs-CZ" sz="1200" b="1" noProof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cs-CZ" sz="1200" b="1" noProof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Ukládá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noProof="0" dirty="0"/>
              <a:t>výboru SDH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dirty="0"/>
              <a:t>členům SDH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cs-CZ" sz="2000" dirty="0"/>
              <a:t>členům JSDH</a:t>
            </a:r>
            <a:endParaRPr lang="cs-CZ" sz="2000" noProof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848887"/>
            <a:ext cx="4776532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ZÁVĚR</a:t>
            </a:r>
          </a:p>
        </p:txBody>
      </p:sp>
      <p:pic>
        <p:nvPicPr>
          <p:cNvPr id="4" name="Zástupný symbol pro obsah 3" descr="znak_SD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00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nak_kostel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6" name="Obrázek 5" descr="uvo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772816"/>
            <a:ext cx="6120680" cy="464075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7505" y="6399417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Prezentaci připravil: Ing. Petr Hamšík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7740352" y="6337862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13. 1. 2023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6968AE0B-2595-9766-25DD-0A2F5E5B6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1650" y="2668786"/>
            <a:ext cx="3951288" cy="2963466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5DDC7228-8EBD-1CA5-1CE3-A54FCA8E10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25474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0FF675A3-A961-5AD6-0BC3-072E00D8AA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28" y="1700808"/>
            <a:ext cx="7211144" cy="4968552"/>
          </a:xfr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FAB23CB7-E56C-2851-668C-FDBC2A94F9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05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835ED313-BA6A-5762-379F-157E0E6099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14216"/>
            <a:ext cx="4040188" cy="2272605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86A4671E-8EE9-326B-3B23-46A6B71B68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21664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FE7BEB34-035A-4255-A261-C2D6085A0E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04118"/>
            <a:ext cx="4040188" cy="2692801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xmlns="" id="{E8774F84-3943-CB2F-658E-F9D000A909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803391"/>
            <a:ext cx="4041775" cy="2694255"/>
          </a:xfrm>
        </p:spPr>
      </p:pic>
    </p:spTree>
    <p:extLst>
      <p:ext uri="{BB962C8B-B14F-4D97-AF65-F5344CB8AC3E}">
        <p14:creationId xmlns:p14="http://schemas.microsoft.com/office/powerpoint/2010/main" xmlns="" val="512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1F3679-5EFB-D0B8-96E8-D013904F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0CAE332-461B-0712-2933-94CAD4594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A4FAE760-8003-67A2-8DC2-0DBBF3A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E271F"/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ZPRÁVA  O  ČINNOSTI</a:t>
            </a:r>
          </a:p>
        </p:txBody>
      </p:sp>
      <p:pic>
        <p:nvPicPr>
          <p:cNvPr id="12" name="Zástupný symbol pro obsah 3" descr="znak_SDH.gif">
            <a:extLst>
              <a:ext uri="{FF2B5EF4-FFF2-40B4-BE49-F238E27FC236}">
                <a16:creationId xmlns:a16="http://schemas.microsoft.com/office/drawing/2014/main" xmlns="" id="{A6B6BF5B-72F5-1B78-7F76-8E11381C5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09" y="280800"/>
            <a:ext cx="107156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znak_kostelec.gif">
            <a:extLst>
              <a:ext uri="{FF2B5EF4-FFF2-40B4-BE49-F238E27FC236}">
                <a16:creationId xmlns:a16="http://schemas.microsoft.com/office/drawing/2014/main" xmlns="" id="{F98F6A2F-4FD3-156B-1055-52EF1CD759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071563" cy="10287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62F056F5-5109-6201-606E-568D383F88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236" y="1417638"/>
            <a:ext cx="7359528" cy="5395738"/>
          </a:xfr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29B1EDC7-C429-FBCA-1272-0A85CC914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51113" y="2174875"/>
            <a:ext cx="4041775" cy="395128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369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11040</TotalTime>
  <Words>436</Words>
  <Application>Microsoft Office PowerPoint</Application>
  <PresentationFormat>Předvádění na obrazovce (4:3)</PresentationFormat>
  <Paragraphs>161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sady Office</vt:lpstr>
      <vt:lpstr>Snímek 1</vt:lpstr>
      <vt:lpstr>PROGRAM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 O  ČINNOSTI</vt:lpstr>
      <vt:lpstr>ZPRÁVA O HOSPODAŘENÍ SDH</vt:lpstr>
      <vt:lpstr>OCENĚNÍ  ČLENů</vt:lpstr>
      <vt:lpstr>OCENĚNÍ  ČLENů</vt:lpstr>
      <vt:lpstr>OCENĚNÍ  ČLENů</vt:lpstr>
      <vt:lpstr>OCENĚNÍ  ČLENů</vt:lpstr>
      <vt:lpstr>OCENĚNÍ  ČLENů</vt:lpstr>
      <vt:lpstr>PŘESTÁVKA</vt:lpstr>
      <vt:lpstr>Snímek 36</vt:lpstr>
      <vt:lpstr>HŘENSKO</vt:lpstr>
      <vt:lpstr>VOLBA  DELEGÁTů</vt:lpstr>
      <vt:lpstr>NÁVRH  ČINNOSTI - rozdělení</vt:lpstr>
      <vt:lpstr>NÁVRH  ROZPOČTU 2023</vt:lpstr>
      <vt:lpstr>TEZE  ROZPOČTU JSDH - 2023</vt:lpstr>
      <vt:lpstr>DISKUSE</vt:lpstr>
      <vt:lpstr>USNESENÍ</vt:lpstr>
      <vt:lpstr>ZÁVĚR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Sbor dobrovolných hasičů Kostelec nad Labem</dc:title>
  <dc:creator>Petr</dc:creator>
  <cp:lastModifiedBy>HP</cp:lastModifiedBy>
  <cp:revision>228</cp:revision>
  <cp:lastPrinted>2023-01-12T12:35:15Z</cp:lastPrinted>
  <dcterms:created xsi:type="dcterms:W3CDTF">2013-01-23T17:15:44Z</dcterms:created>
  <dcterms:modified xsi:type="dcterms:W3CDTF">2023-01-13T10:52:23Z</dcterms:modified>
</cp:coreProperties>
</file>